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  <p:sldMasterId id="2147483707" r:id="rId3"/>
  </p:sldMasterIdLst>
  <p:notesMasterIdLst>
    <p:notesMasterId r:id="rId15"/>
  </p:notesMasterIdLst>
  <p:sldIdLst>
    <p:sldId id="256" r:id="rId4"/>
    <p:sldId id="257" r:id="rId5"/>
    <p:sldId id="259" r:id="rId6"/>
    <p:sldId id="260" r:id="rId7"/>
    <p:sldId id="261" r:id="rId8"/>
    <p:sldId id="262" r:id="rId9"/>
    <p:sldId id="263" r:id="rId10"/>
    <p:sldId id="267" r:id="rId11"/>
    <p:sldId id="264" r:id="rId12"/>
    <p:sldId id="268" r:id="rId13"/>
    <p:sldId id="266" r:id="rId14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6"/>
      <p:bold r:id="rId17"/>
      <p:italic r:id="rId18"/>
      <p:boldItalic r:id="rId19"/>
    </p:embeddedFont>
    <p:embeddedFont>
      <p:font typeface="Helvetica Neue Light" panose="02000403000000020004" pitchFamily="2" charset="0"/>
      <p:regular r:id="rId20"/>
      <p:bold r:id="rId21"/>
      <p:italic r:id="rId22"/>
      <p:boldItalic r:id="rId23"/>
    </p:embeddedFon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Medium" pitchFamily="2" charset="77"/>
      <p:regular r:id="rId28"/>
      <p:bold r:id="rId29"/>
      <p:italic r:id="rId30"/>
      <p:boldItalic r:id="rId31"/>
    </p:embeddedFont>
    <p:embeddedFont>
      <p:font typeface="Montserrat SemiBold" pitchFamily="2" charset="77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Medium" panose="020F0502020204030204" pitchFamily="34" charset="0"/>
      <p:regular r:id="rId40"/>
      <p:bold r:id="rId41"/>
      <p:italic r:id="rId42"/>
      <p:boldItalic r:id="rId43"/>
    </p:embeddedFont>
    <p:embeddedFont>
      <p:font typeface="Roboto Slab" pitchFamily="2" charset="0"/>
      <p:regular r:id="rId44"/>
      <p:bold r:id="rId45"/>
    </p:embeddedFont>
    <p:embeddedFont>
      <p:font typeface="Roboto Slab Regular" pitchFamily="2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fía Dalpont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87"/>
  </p:normalViewPr>
  <p:slideViewPr>
    <p:cSldViewPr snapToGrid="0">
      <p:cViewPr varScale="1">
        <p:scale>
          <a:sx n="139" d="100"/>
          <a:sy n="139" d="100"/>
        </p:scale>
        <p:origin x="744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47" Type="http://schemas.openxmlformats.org/officeDocument/2006/relationships/font" Target="fonts/font32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font" Target="fonts/font30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font" Target="fonts/font29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font" Target="fonts/font28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font" Target="fonts/font31.fntdata"/><Relationship Id="rId20" Type="http://schemas.openxmlformats.org/officeDocument/2006/relationships/font" Target="fonts/font5.fntdata"/><Relationship Id="rId41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7-09T07:48:14.544" idx="1">
    <p:pos x="1484" y="761"/>
    <p:text>+sofia@ironhack.com change diagram for the new one!
_Assigned to you_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7-09T07:56:24.955" idx="2">
    <p:pos x="6000" y="0"/>
    <p:text>+himanshu.aggarwal@ironhack.com can you dcescribe what tool you use for the different things (bullets: machine learning, etl, querying, visualization, etc.)
_Assigned to Himanshu Aggarwal_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c0ebdffe1_0_1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8c0ebdffe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3965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bd2b224f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bd2b224f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9e3d645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9e3d645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5ef0c0354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5ef0c0354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9f3c7e9f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9f3c7e9f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d2b224f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bd2b224f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d2b224f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bd2b224f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921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9e3d645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9e3d645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1" name="Google Shape;20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8" name="Google Shape;228;p52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0" name="Google Shape;230;p5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6" name="Google Shape;236;p54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7" name="Google Shape;237;p5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5" name="Google Shape;245;p5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8" name="Google Shape;248;p57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9" name="Google Shape;249;p57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0" name="Google Shape;250;p5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3" name="Google Shape;253;p58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4" name="Google Shape;254;p5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7" name="Google Shape;257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hyperlink" Target="https://towardsdatascience.com/top-10-databases-to-use-in-2021-d7e6a85402ba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61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Intro to Data Analytics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6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64"/>
          <p:cNvGrpSpPr/>
          <p:nvPr/>
        </p:nvGrpSpPr>
        <p:grpSpPr>
          <a:xfrm>
            <a:off x="414325" y="3412928"/>
            <a:ext cx="3105600" cy="728940"/>
            <a:chOff x="920500" y="3708153"/>
            <a:chExt cx="3105600" cy="728940"/>
          </a:xfrm>
        </p:grpSpPr>
        <p:sp>
          <p:nvSpPr>
            <p:cNvPr id="290" name="Google Shape;290;p64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lang="en" sz="3000" b="1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1" name="Google Shape;291;p64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dirty="0">
                  <a:latin typeface="Montserrat"/>
                  <a:ea typeface="Montserrat"/>
                  <a:cs typeface="Montserrat"/>
                  <a:sym typeface="Montserrat"/>
                </a:rPr>
                <a:t>DATABASES and ENGINES</a:t>
              </a:r>
              <a:endParaRPr sz="5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293" name="Google Shape;293;p64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lang="en" sz="3000" b="1" dirty="0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sz="500" b="1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4" name="Google Shape;294;p64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dirty="0">
                  <a:latin typeface="Montserrat"/>
                  <a:ea typeface="Montserrat"/>
                  <a:cs typeface="Montserrat"/>
                  <a:sym typeface="Montserrat"/>
                  <a:hlinkClick r:id="rId3"/>
                </a:rPr>
                <a:t>DATABASES</a:t>
              </a:r>
              <a:endParaRPr sz="500"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96" name="Google Shape;296;p6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64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w="19050" cap="flat" cmpd="sng">
            <a:solidFill>
              <a:srgbClr val="F2747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8" name="Picture 4" descr="Mariadb, logo Free Icon of Vector Logo">
            <a:extLst>
              <a:ext uri="{FF2B5EF4-FFF2-40B4-BE49-F238E27FC236}">
                <a16:creationId xmlns:a16="http://schemas.microsoft.com/office/drawing/2014/main" id="{4C6B51AC-9DAC-BE43-907A-627D5F7EF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06" y="1333445"/>
            <a:ext cx="1236437" cy="6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grar Microsoft SQL Server a Amazon Aurora - Ispirer">
            <a:extLst>
              <a:ext uri="{FF2B5EF4-FFF2-40B4-BE49-F238E27FC236}">
                <a16:creationId xmlns:a16="http://schemas.microsoft.com/office/drawing/2014/main" id="{BAF4D4E2-3D3E-1040-836F-7F14B48E3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24" y="126645"/>
            <a:ext cx="716450" cy="50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 Hadoop - Diego Calvo">
            <a:extLst>
              <a:ext uri="{FF2B5EF4-FFF2-40B4-BE49-F238E27FC236}">
                <a16:creationId xmlns:a16="http://schemas.microsoft.com/office/drawing/2014/main" id="{EE52E113-316E-A740-A7F7-D71606440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63" y="4231355"/>
            <a:ext cx="1381887" cy="66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pache HBase: Introducción - Aprender BIG DATA desde cero">
            <a:extLst>
              <a:ext uri="{FF2B5EF4-FFF2-40B4-BE49-F238E27FC236}">
                <a16:creationId xmlns:a16="http://schemas.microsoft.com/office/drawing/2014/main" id="{3893772F-82CD-5F42-A3B0-CD2F661E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169" y="7872310"/>
            <a:ext cx="153406" cy="1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dis Object Cache – Plugin WordPress | WordPress.org España">
            <a:extLst>
              <a:ext uri="{FF2B5EF4-FFF2-40B4-BE49-F238E27FC236}">
                <a16:creationId xmlns:a16="http://schemas.microsoft.com/office/drawing/2014/main" id="{32E282A7-F487-1E41-88A1-7F515B6B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614" y="3071747"/>
            <a:ext cx="1527867" cy="49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ypertable Reviews, Pricing, Alternatives | DiscoverSdk">
            <a:extLst>
              <a:ext uri="{FF2B5EF4-FFF2-40B4-BE49-F238E27FC236}">
                <a16:creationId xmlns:a16="http://schemas.microsoft.com/office/drawing/2014/main" id="{ABE3E066-A6C3-2444-831E-D88BE856A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613" y="4322374"/>
            <a:ext cx="801043" cy="80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O &amp;amp; Neo4j: Internal link building through relationships - Roelof Jan  Elsinga">
            <a:extLst>
              <a:ext uri="{FF2B5EF4-FFF2-40B4-BE49-F238E27FC236}">
                <a16:creationId xmlns:a16="http://schemas.microsoft.com/office/drawing/2014/main" id="{534B5A82-1712-134F-AFA9-3AA52BFDC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432" y="7131008"/>
            <a:ext cx="286973" cy="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nnouncing Couchbase Capella: a Database-as-a-Service for Building Modern  Applications">
            <a:extLst>
              <a:ext uri="{FF2B5EF4-FFF2-40B4-BE49-F238E27FC236}">
                <a16:creationId xmlns:a16="http://schemas.microsoft.com/office/drawing/2014/main" id="{B2795427-AEDE-314A-B7B0-13261F62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794" y="4548646"/>
            <a:ext cx="1736598" cy="47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erforming Well on Older Machines and Smaller Hardware | RavenDB NoSQL">
            <a:extLst>
              <a:ext uri="{FF2B5EF4-FFF2-40B4-BE49-F238E27FC236}">
                <a16:creationId xmlns:a16="http://schemas.microsoft.com/office/drawing/2014/main" id="{52DAF7C0-3F56-A14A-8DC7-F04CB3F99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577" y="4514603"/>
            <a:ext cx="1272502" cy="28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6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/>
        </p:nvSpPr>
        <p:spPr>
          <a:xfrm>
            <a:off x="3998738" y="1501144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Why Data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Data Analyst: the skill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Types of Data Analysis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Architecture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Workflow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Arsenal</a:t>
            </a:r>
            <a:endParaRPr sz="20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62"/>
          <p:cNvSpPr txBox="1"/>
          <p:nvPr/>
        </p:nvSpPr>
        <p:spPr>
          <a:xfrm>
            <a:off x="3907193" y="807344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2"/>
          <p:cNvSpPr txBox="1"/>
          <p:nvPr/>
        </p:nvSpPr>
        <p:spPr>
          <a:xfrm>
            <a:off x="1240725" y="2019950"/>
            <a:ext cx="16299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Put an image about the data process</a:t>
            </a:r>
            <a:endParaRPr dirty="0"/>
          </a:p>
        </p:txBody>
      </p:sp>
      <p:pic>
        <p:nvPicPr>
          <p:cNvPr id="276" name="Google Shape;276;p62"/>
          <p:cNvPicPr preferRelativeResize="0"/>
          <p:nvPr/>
        </p:nvPicPr>
        <p:blipFill rotWithShape="1">
          <a:blip r:embed="rId5">
            <a:alphaModFix/>
          </a:blip>
          <a:srcRect l="30634" t="28212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4"/>
          <p:cNvSpPr txBox="1"/>
          <p:nvPr/>
        </p:nvSpPr>
        <p:spPr>
          <a:xfrm>
            <a:off x="5225275" y="1609675"/>
            <a:ext cx="336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Data-driven </a:t>
            </a:r>
            <a:r>
              <a:rPr lang="en" b="1" dirty="0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decision making</a:t>
            </a:r>
            <a:endParaRPr b="1" dirty="0">
              <a:solidFill>
                <a:srgbClr val="F274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💼 Sharp business acumen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⚙️ Problem-solving skills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🧪 Technical Skills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64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Analyst</a:t>
            </a: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Skill</a:t>
            </a:r>
            <a:endParaRPr sz="23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6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64"/>
          <p:cNvSpPr txBox="1"/>
          <p:nvPr/>
        </p:nvSpPr>
        <p:spPr>
          <a:xfrm>
            <a:off x="805675" y="1620700"/>
            <a:ext cx="4419600" cy="21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Typical Tasks &amp; responsibilities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Creating a detailed business analysis, outlining problems, opportunities and solutions for a business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Planning and monitoring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Reporting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Defining business requirements and reporting them back to stakeholders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Documenting results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5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sz="23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65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sz="23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5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Diagnostic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65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Uncovering the root cause of events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5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Descriptive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65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Summarize existing data </a:t>
            </a: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a picture of what has happened or is happening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5" name="Google Shape;305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5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Predictive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65"/>
          <p:cNvSpPr txBox="1"/>
          <p:nvPr/>
        </p:nvSpPr>
        <p:spPr>
          <a:xfrm>
            <a:off x="4636750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Forecast possibilities in the future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5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Prescriptive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65"/>
          <p:cNvSpPr txBox="1"/>
          <p:nvPr/>
        </p:nvSpPr>
        <p:spPr>
          <a:xfrm>
            <a:off x="6558075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Analyzing and recommending the best actions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934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6"/>
          <p:cNvSpPr txBox="1"/>
          <p:nvPr/>
        </p:nvSpPr>
        <p:spPr>
          <a:xfrm>
            <a:off x="2607771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👚</a:t>
            </a:r>
            <a:endParaRPr sz="2700" dirty="0"/>
          </a:p>
        </p:txBody>
      </p:sp>
      <p:sp>
        <p:nvSpPr>
          <p:cNvPr id="318" name="Google Shape;318;p66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Business Cases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you will find in the industry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79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6"/>
          <p:cNvSpPr txBox="1"/>
          <p:nvPr/>
        </p:nvSpPr>
        <p:spPr>
          <a:xfrm>
            <a:off x="553329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Finance</a:t>
            </a:r>
            <a:endParaRPr sz="12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66"/>
          <p:cNvSpPr txBox="1"/>
          <p:nvPr/>
        </p:nvSpPr>
        <p:spPr>
          <a:xfrm>
            <a:off x="553329" y="2527800"/>
            <a:ext cx="1850100" cy="1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Fraud detection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Churn analysis and prediction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Trading/Portfolio analysis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Risk management </a:t>
            </a:r>
            <a:endParaRPr sz="1000" dirty="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2" name="Google Shape;322;p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66"/>
          <p:cNvSpPr txBox="1"/>
          <p:nvPr/>
        </p:nvSpPr>
        <p:spPr>
          <a:xfrm>
            <a:off x="2634084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Retail</a:t>
            </a:r>
            <a:endParaRPr sz="12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6"/>
          <p:cNvSpPr txBox="1"/>
          <p:nvPr/>
        </p:nvSpPr>
        <p:spPr>
          <a:xfrm>
            <a:off x="2634084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Customer segmentation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Trends analysis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Competitive analysis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Direct marketing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Recommendations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Sentiment analysis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6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6"/>
          <p:cNvSpPr txBox="1"/>
          <p:nvPr/>
        </p:nvSpPr>
        <p:spPr>
          <a:xfrm>
            <a:off x="47148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Media</a:t>
            </a:r>
            <a:endParaRPr sz="12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66"/>
          <p:cNvSpPr txBox="1"/>
          <p:nvPr/>
        </p:nvSpPr>
        <p:spPr>
          <a:xfrm>
            <a:off x="47148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Consumer </a:t>
            </a:r>
            <a:r>
              <a:rPr lang="en" sz="1000" b="1" dirty="0" err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behaviour</a:t>
            </a: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 trends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Network analysis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Customer service analysis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8" name="Google Shape;328;p66"/>
          <p:cNvSpPr txBox="1"/>
          <p:nvPr/>
        </p:nvSpPr>
        <p:spPr>
          <a:xfrm>
            <a:off x="47148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📡</a:t>
            </a:r>
            <a:endParaRPr sz="2700"/>
          </a:p>
        </p:txBody>
      </p:sp>
      <p:pic>
        <p:nvPicPr>
          <p:cNvPr id="329" name="Google Shape;32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0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6"/>
          <p:cNvSpPr txBox="1"/>
          <p:nvPr/>
        </p:nvSpPr>
        <p:spPr>
          <a:xfrm>
            <a:off x="67722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Manufacturing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6"/>
          <p:cNvSpPr txBox="1"/>
          <p:nvPr/>
        </p:nvSpPr>
        <p:spPr>
          <a:xfrm>
            <a:off x="67722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Predictive maintenance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Supply chain analysis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Resource optimisation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2" name="Google Shape;332;p66"/>
          <p:cNvSpPr txBox="1"/>
          <p:nvPr/>
        </p:nvSpPr>
        <p:spPr>
          <a:xfrm>
            <a:off x="67722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🏭</a:t>
            </a:r>
            <a:endParaRPr sz="2700"/>
          </a:p>
        </p:txBody>
      </p:sp>
      <p:sp>
        <p:nvSpPr>
          <p:cNvPr id="333" name="Google Shape;333;p66"/>
          <p:cNvSpPr txBox="1"/>
          <p:nvPr/>
        </p:nvSpPr>
        <p:spPr>
          <a:xfrm>
            <a:off x="499343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💰</a:t>
            </a:r>
            <a:endParaRPr sz="2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/>
        </p:nvSpPr>
        <p:spPr>
          <a:xfrm>
            <a:off x="585600" y="680800"/>
            <a:ext cx="6318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Architecture | </a:t>
            </a:r>
            <a:r>
              <a:rPr lang="en" sz="2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Identify Data Sources</a:t>
            </a: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67"/>
          <p:cNvSpPr txBox="1"/>
          <p:nvPr/>
        </p:nvSpPr>
        <p:spPr>
          <a:xfrm>
            <a:off x="6860055" y="4119325"/>
            <a:ext cx="3621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Data engineers or architects</a:t>
            </a:r>
            <a:endParaRPr sz="9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design ETL process</a:t>
            </a:r>
            <a:endParaRPr sz="900" i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6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552" y="1209300"/>
            <a:ext cx="4430876" cy="3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8"/>
          <p:cNvSpPr txBox="1">
            <a:spLocks noGrp="1"/>
          </p:cNvSpPr>
          <p:nvPr>
            <p:ph type="title" idx="4294967295"/>
          </p:nvPr>
        </p:nvSpPr>
        <p:spPr>
          <a:xfrm>
            <a:off x="2106150" y="2516050"/>
            <a:ext cx="53964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INTO INSIGHTS</a:t>
            </a:r>
            <a:endParaRPr sz="5000" b="1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8"/>
          <p:cNvSpPr txBox="1">
            <a:spLocks noGrp="1"/>
          </p:cNvSpPr>
          <p:nvPr>
            <p:ph type="title" idx="4294967295"/>
          </p:nvPr>
        </p:nvSpPr>
        <p:spPr>
          <a:xfrm>
            <a:off x="1454700" y="1529079"/>
            <a:ext cx="50214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TURN DATA</a:t>
            </a:r>
            <a:endParaRPr sz="5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68"/>
          <p:cNvSpPr txBox="1"/>
          <p:nvPr/>
        </p:nvSpPr>
        <p:spPr>
          <a:xfrm>
            <a:off x="1454700" y="2527829"/>
            <a:ext cx="8763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oboto"/>
                <a:ea typeface="Roboto"/>
                <a:cs typeface="Roboto"/>
                <a:sym typeface="Roboto"/>
              </a:rPr>
              <a:t>🥼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68"/>
          <p:cNvSpPr txBox="1"/>
          <p:nvPr/>
        </p:nvSpPr>
        <p:spPr>
          <a:xfrm>
            <a:off x="2414294" y="3326879"/>
            <a:ext cx="60414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This is where the Data Analyst comes to play</a:t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356;p69">
            <a:extLst>
              <a:ext uri="{FF2B5EF4-FFF2-40B4-BE49-F238E27FC236}">
                <a16:creationId xmlns:a16="http://schemas.microsoft.com/office/drawing/2014/main" id="{10A5EBF2-E146-E74E-862A-12E5DC751FD3}"/>
              </a:ext>
            </a:extLst>
          </p:cNvPr>
          <p:cNvSpPr txBox="1"/>
          <p:nvPr/>
        </p:nvSpPr>
        <p:spPr>
          <a:xfrm>
            <a:off x="997699" y="1057211"/>
            <a:ext cx="3492006" cy="335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Variation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Spread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/ Distribution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Correlation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Volatility</a:t>
            </a:r>
            <a:endParaRPr lang="de-DE" sz="2000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Composition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Trends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over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time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Comparison</a:t>
            </a:r>
            <a:endParaRPr sz="1800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356;p69">
            <a:extLst>
              <a:ext uri="{FF2B5EF4-FFF2-40B4-BE49-F238E27FC236}">
                <a16:creationId xmlns:a16="http://schemas.microsoft.com/office/drawing/2014/main" id="{9C197860-65AC-1B4D-A94A-217B8D4CFCC7}"/>
              </a:ext>
            </a:extLst>
          </p:cNvPr>
          <p:cNvSpPr txBox="1"/>
          <p:nvPr/>
        </p:nvSpPr>
        <p:spPr>
          <a:xfrm>
            <a:off x="4734547" y="1057211"/>
            <a:ext cx="3492006" cy="335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Outlier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detection</a:t>
            </a:r>
            <a:endParaRPr lang="de-DE" sz="2000" dirty="0">
              <a:solidFill>
                <a:srgbClr val="00B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Reduction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Noise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Root </a:t>
            </a: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Cause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Analysis</a:t>
            </a:r>
          </a:p>
          <a:p>
            <a:pPr marL="425450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Inference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Predictions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Prioritise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intervention</a:t>
            </a:r>
            <a:endParaRPr lang="de-DE" sz="2000" dirty="0">
              <a:solidFill>
                <a:srgbClr val="00B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Ascertain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impact</a:t>
            </a:r>
            <a:endParaRPr sz="1800" dirty="0">
              <a:solidFill>
                <a:srgbClr val="00B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dirty="0">
              <a:solidFill>
                <a:srgbClr val="00B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phic 2" descr="Glasses outline">
            <a:extLst>
              <a:ext uri="{FF2B5EF4-FFF2-40B4-BE49-F238E27FC236}">
                <a16:creationId xmlns:a16="http://schemas.microsoft.com/office/drawing/2014/main" id="{F1BFC474-F02A-0D4A-9A9C-C52E4D178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9250" y="436475"/>
            <a:ext cx="914400" cy="914400"/>
          </a:xfrm>
          <a:prstGeom prst="rect">
            <a:avLst/>
          </a:prstGeom>
        </p:spPr>
      </p:pic>
      <p:pic>
        <p:nvPicPr>
          <p:cNvPr id="5" name="Graphic 4" descr="Magnifying glass outline">
            <a:extLst>
              <a:ext uri="{FF2B5EF4-FFF2-40B4-BE49-F238E27FC236}">
                <a16:creationId xmlns:a16="http://schemas.microsoft.com/office/drawing/2014/main" id="{7F7F3F5D-4A30-364E-9A7D-9841917AC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4705" y="436475"/>
            <a:ext cx="780004" cy="7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1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9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ETL: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Querying: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err="1">
                <a:latin typeface="Montserrat"/>
                <a:ea typeface="Montserrat"/>
                <a:cs typeface="Montserrat"/>
                <a:sym typeface="Montserrat"/>
              </a:rPr>
              <a:t>rocessing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err="1">
                <a:latin typeface="Montserrat"/>
                <a:ea typeface="Montserrat"/>
                <a:cs typeface="Montserrat"/>
                <a:sym typeface="Montserrat"/>
              </a:rPr>
              <a:t>Visualisation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Machine Learning: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69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different purposes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6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 O N T H L Y  G L O B A L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298</Words>
  <Application>Microsoft Macintosh PowerPoint</Application>
  <PresentationFormat>On-screen Show (16:9)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Montserrat</vt:lpstr>
      <vt:lpstr>Helvetica Neue</vt:lpstr>
      <vt:lpstr>Montserrat Medium</vt:lpstr>
      <vt:lpstr>Roboto Medium</vt:lpstr>
      <vt:lpstr>Arial</vt:lpstr>
      <vt:lpstr>Roboto Slab</vt:lpstr>
      <vt:lpstr>Montserrat SemiBold</vt:lpstr>
      <vt:lpstr>Roboto Slab Regular</vt:lpstr>
      <vt:lpstr>Helvetica Neue Light</vt:lpstr>
      <vt:lpstr>Roboto</vt:lpstr>
      <vt:lpstr>Simple Light</vt:lpstr>
      <vt:lpstr>Simple Light</vt:lpstr>
      <vt:lpstr>White</vt:lpstr>
      <vt:lpstr>DATA ANALYTICS BOOTCAMP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INTO INSIGHTS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BOOTCAMP | IRONHACK</dc:title>
  <cp:lastModifiedBy>Sian Davies</cp:lastModifiedBy>
  <cp:revision>4</cp:revision>
  <dcterms:modified xsi:type="dcterms:W3CDTF">2022-01-16T16:08:57Z</dcterms:modified>
</cp:coreProperties>
</file>